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9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ss.air@orange.fr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383" cy="7258316"/>
            <a:chOff x="0" y="0"/>
            <a:chExt cx="10692383" cy="725831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67236"/>
              <a:ext cx="10692383" cy="55951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692383" cy="16393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9635" y="2707259"/>
              <a:ext cx="1462151" cy="2895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58563" y="2707259"/>
              <a:ext cx="5533009" cy="2895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82846" y="3019679"/>
              <a:ext cx="3257296" cy="2895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78928" y="3019679"/>
              <a:ext cx="3112643" cy="2895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56319" y="487680"/>
              <a:ext cx="1642745" cy="9525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421" y="675640"/>
              <a:ext cx="3590290" cy="20680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27719" y="6783336"/>
              <a:ext cx="1866137" cy="474980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21780" y="536575"/>
            <a:ext cx="1913762" cy="110235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118F6B7-5406-C563-B236-59F8A953624D}"/>
              </a:ext>
            </a:extLst>
          </p:cNvPr>
          <p:cNvSpPr txBox="1"/>
          <p:nvPr/>
        </p:nvSpPr>
        <p:spPr>
          <a:xfrm>
            <a:off x="1384300" y="1866729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DÉVELOPPEMENT DES COMPÉTENCES DES ENCADRANTS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7EE5C19-D51E-5357-3B34-3A644C209F6E}"/>
              </a:ext>
            </a:extLst>
          </p:cNvPr>
          <p:cNvSpPr txBox="1"/>
          <p:nvPr/>
        </p:nvSpPr>
        <p:spPr>
          <a:xfrm>
            <a:off x="213360" y="186873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+mn-lt"/>
              </a:rPr>
              <a:t>Mise à jour 29/08/2024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765" cy="7560945"/>
            <a:chOff x="0" y="0"/>
            <a:chExt cx="10692765" cy="7560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383" cy="75605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0975" y="1365758"/>
              <a:ext cx="2792603" cy="6522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00322" y="1365758"/>
              <a:ext cx="2885821" cy="65227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36752" y="2358669"/>
            <a:ext cx="7355205" cy="2989793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0650" indent="-107950">
              <a:lnSpc>
                <a:spcPct val="100000"/>
              </a:lnSpc>
              <a:spcBef>
                <a:spcPts val="1070"/>
              </a:spcBef>
              <a:buChar char="-"/>
              <a:tabLst>
                <a:tab pos="120650" algn="l"/>
              </a:tabLst>
            </a:pPr>
            <a:r>
              <a:rPr sz="1600" spc="-10" dirty="0">
                <a:latin typeface="Calibri Light"/>
                <a:cs typeface="Calibri Light"/>
              </a:rPr>
              <a:t>Approfondir</a:t>
            </a:r>
            <a:r>
              <a:rPr sz="1600" spc="-3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les</a:t>
            </a:r>
            <a:r>
              <a:rPr sz="1600" spc="-4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savoirs,</a:t>
            </a:r>
            <a:r>
              <a:rPr sz="1600" spc="-3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savoirs</a:t>
            </a:r>
            <a:r>
              <a:rPr sz="1600" spc="-4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faire</a:t>
            </a:r>
            <a:r>
              <a:rPr sz="1600" spc="-2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et</a:t>
            </a:r>
            <a:r>
              <a:rPr sz="1600" spc="-3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savoirs</a:t>
            </a:r>
            <a:r>
              <a:rPr sz="1600" spc="-4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être</a:t>
            </a:r>
            <a:r>
              <a:rPr sz="1600" spc="-3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liés</a:t>
            </a:r>
            <a:r>
              <a:rPr sz="1600" spc="-3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aux</a:t>
            </a:r>
            <a:r>
              <a:rPr sz="1600" spc="-3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missions</a:t>
            </a:r>
            <a:r>
              <a:rPr sz="1600" spc="-35" dirty="0">
                <a:latin typeface="Calibri Light"/>
                <a:cs typeface="Calibri Light"/>
              </a:rPr>
              <a:t> </a:t>
            </a:r>
            <a:r>
              <a:rPr sz="1600" spc="-20" dirty="0">
                <a:latin typeface="Calibri Light"/>
                <a:cs typeface="Calibri Light"/>
              </a:rPr>
              <a:t>d’encadrement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spc="-50" dirty="0">
                <a:latin typeface="Calibri Light"/>
                <a:cs typeface="Calibri Light"/>
              </a:rPr>
              <a:t>;</a:t>
            </a:r>
            <a:endParaRPr sz="1600" dirty="0">
              <a:latin typeface="Calibri Light"/>
              <a:cs typeface="Calibri Light"/>
            </a:endParaRPr>
          </a:p>
          <a:p>
            <a:pPr marL="12700" marR="5080" indent="107950">
              <a:lnSpc>
                <a:spcPct val="108100"/>
              </a:lnSpc>
              <a:spcBef>
                <a:spcPts val="820"/>
              </a:spcBef>
              <a:buChar char="-"/>
              <a:tabLst>
                <a:tab pos="120650" algn="l"/>
              </a:tabLst>
            </a:pPr>
            <a:r>
              <a:rPr sz="1600" spc="-10" dirty="0">
                <a:latin typeface="Calibri Light"/>
                <a:cs typeface="Calibri Light"/>
              </a:rPr>
              <a:t>Apprendre</a:t>
            </a:r>
            <a:r>
              <a:rPr sz="1600" spc="-4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et</a:t>
            </a:r>
            <a:r>
              <a:rPr sz="1600" spc="-2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développer</a:t>
            </a:r>
            <a:r>
              <a:rPr sz="1600" spc="-2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des</a:t>
            </a:r>
            <a:r>
              <a:rPr sz="1600" spc="-4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stratégies</a:t>
            </a:r>
            <a:r>
              <a:rPr sz="1600" spc="-2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collectives</a:t>
            </a:r>
            <a:r>
              <a:rPr sz="1600" spc="-4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de</a:t>
            </a:r>
            <a:r>
              <a:rPr sz="1600" spc="-3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réflexion</a:t>
            </a:r>
            <a:r>
              <a:rPr sz="1600" spc="-3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et</a:t>
            </a:r>
            <a:r>
              <a:rPr sz="1600" spc="-3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de</a:t>
            </a:r>
            <a:r>
              <a:rPr sz="1600" spc="-4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créativité</a:t>
            </a:r>
            <a:r>
              <a:rPr sz="1600" spc="-2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pour</a:t>
            </a:r>
            <a:r>
              <a:rPr sz="1600" spc="-3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faire </a:t>
            </a:r>
            <a:r>
              <a:rPr sz="1600" dirty="0">
                <a:latin typeface="Calibri Light"/>
                <a:cs typeface="Calibri Light"/>
              </a:rPr>
              <a:t>face</a:t>
            </a:r>
            <a:r>
              <a:rPr sz="1600" spc="-3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aux</a:t>
            </a:r>
            <a:r>
              <a:rPr sz="1600" spc="-3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situations</a:t>
            </a:r>
            <a:r>
              <a:rPr sz="1600" spc="-3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de</a:t>
            </a:r>
            <a:r>
              <a:rPr sz="1600" spc="-3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travail</a:t>
            </a:r>
            <a:r>
              <a:rPr sz="1600" spc="-2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complexes </a:t>
            </a:r>
            <a:r>
              <a:rPr sz="1600" spc="-50" dirty="0">
                <a:latin typeface="Calibri Light"/>
                <a:cs typeface="Calibri Light"/>
              </a:rPr>
              <a:t>;</a:t>
            </a:r>
            <a:endParaRPr sz="1600" dirty="0">
              <a:latin typeface="Calibri Light"/>
              <a:cs typeface="Calibri Light"/>
            </a:endParaRPr>
          </a:p>
          <a:p>
            <a:pPr marL="120650" indent="-107950">
              <a:lnSpc>
                <a:spcPct val="100000"/>
              </a:lnSpc>
              <a:spcBef>
                <a:spcPts val="960"/>
              </a:spcBef>
              <a:buChar char="-"/>
              <a:tabLst>
                <a:tab pos="120650" algn="l"/>
              </a:tabLst>
            </a:pPr>
            <a:r>
              <a:rPr sz="1600" spc="-10" dirty="0">
                <a:latin typeface="Calibri Light"/>
                <a:cs typeface="Calibri Light"/>
              </a:rPr>
              <a:t>Développer</a:t>
            </a:r>
            <a:r>
              <a:rPr sz="1600" spc="-3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une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qualité</a:t>
            </a:r>
            <a:r>
              <a:rPr sz="1600" spc="-3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réflexive</a:t>
            </a:r>
            <a:r>
              <a:rPr sz="1600" spc="-3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sur</a:t>
            </a:r>
            <a:r>
              <a:rPr sz="1600" spc="-3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des</a:t>
            </a:r>
            <a:r>
              <a:rPr sz="1600" spc="-2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situations</a:t>
            </a:r>
            <a:r>
              <a:rPr sz="1600" spc="-2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professionnelles</a:t>
            </a:r>
            <a:r>
              <a:rPr sz="1600" spc="-3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réelles</a:t>
            </a:r>
            <a:r>
              <a:rPr sz="1600" spc="-35" dirty="0">
                <a:latin typeface="Calibri Light"/>
                <a:cs typeface="Calibri Light"/>
              </a:rPr>
              <a:t> </a:t>
            </a:r>
            <a:r>
              <a:rPr sz="1600" spc="-25" dirty="0">
                <a:latin typeface="Calibri Light"/>
                <a:cs typeface="Calibri Light"/>
              </a:rPr>
              <a:t>ou</a:t>
            </a:r>
            <a:endParaRPr sz="1600" dirty="0">
              <a:latin typeface="Calibri Light"/>
              <a:cs typeface="Calibri Light"/>
            </a:endParaRPr>
          </a:p>
          <a:p>
            <a:pPr marL="12700" marR="189230">
              <a:lnSpc>
                <a:spcPct val="108800"/>
              </a:lnSpc>
            </a:pPr>
            <a:r>
              <a:rPr sz="1600" spc="-10" dirty="0">
                <a:latin typeface="Calibri Light"/>
                <a:cs typeface="Calibri Light"/>
              </a:rPr>
              <a:t>potentiellement</a:t>
            </a:r>
            <a:r>
              <a:rPr sz="1600" spc="-4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observables,</a:t>
            </a:r>
            <a:r>
              <a:rPr sz="1600" spc="-3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permettant</a:t>
            </a:r>
            <a:r>
              <a:rPr sz="1600" spc="-4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de</a:t>
            </a:r>
            <a:r>
              <a:rPr sz="1600" spc="-4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se</a:t>
            </a:r>
            <a:r>
              <a:rPr sz="1600" spc="-4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positionner</a:t>
            </a:r>
            <a:r>
              <a:rPr sz="1600" spc="-4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dans</a:t>
            </a:r>
            <a:r>
              <a:rPr sz="1600" spc="-3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une</a:t>
            </a:r>
            <a:r>
              <a:rPr sz="1600" spc="-3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situation</a:t>
            </a:r>
            <a:r>
              <a:rPr sz="1600" spc="-3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de</a:t>
            </a:r>
            <a:r>
              <a:rPr sz="1600" spc="-4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travail</a:t>
            </a:r>
            <a:r>
              <a:rPr lang="fr-FR" sz="1600" spc="-1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complexe</a:t>
            </a:r>
            <a:endParaRPr lang="fr-FR" sz="1600" spc="-10" dirty="0">
              <a:latin typeface="Calibri Light"/>
              <a:cs typeface="Calibri Light"/>
            </a:endParaRPr>
          </a:p>
          <a:p>
            <a:pPr marL="12700" marR="189230">
              <a:lnSpc>
                <a:spcPct val="108800"/>
              </a:lnSpc>
            </a:pPr>
            <a:endParaRPr lang="fr-FR" sz="1600" spc="-10" dirty="0">
              <a:latin typeface="Calibri Light"/>
              <a:cs typeface="Calibri Light"/>
            </a:endParaRPr>
          </a:p>
          <a:p>
            <a:pPr marL="12700" marR="189230">
              <a:lnSpc>
                <a:spcPct val="108800"/>
              </a:lnSpc>
            </a:pPr>
            <a:endParaRPr lang="fr-FR" sz="1600" spc="-10" dirty="0">
              <a:latin typeface="Calibri Light"/>
              <a:cs typeface="Calibri Light"/>
            </a:endParaRPr>
          </a:p>
          <a:p>
            <a:pPr marL="12700" marR="189230">
              <a:lnSpc>
                <a:spcPct val="108800"/>
              </a:lnSpc>
            </a:pPr>
            <a:r>
              <a:rPr lang="fr-FR" sz="1600" spc="-10" dirty="0">
                <a:latin typeface="Calibri Light"/>
                <a:cs typeface="Calibri Light"/>
              </a:rPr>
              <a:t>Cette formation est à destination des encadrants techniques en poste dans des structures d’insertion. </a:t>
            </a:r>
            <a:endParaRPr sz="16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765" cy="7560945"/>
            <a:chOff x="0" y="0"/>
            <a:chExt cx="10692765" cy="7560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383" cy="75605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5204" y="541274"/>
              <a:ext cx="7221728" cy="65227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153464" y="1424685"/>
            <a:ext cx="7934325" cy="3320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Calibri Light"/>
                <a:cs typeface="Calibri Light"/>
              </a:rPr>
              <a:t>La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formation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se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déroule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sur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4</a:t>
            </a:r>
            <a:r>
              <a:rPr sz="1300" spc="-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séances</a:t>
            </a:r>
            <a:r>
              <a:rPr sz="1300" spc="-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de</a:t>
            </a:r>
            <a:r>
              <a:rPr sz="1300" spc="-3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3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heures.</a:t>
            </a:r>
            <a:r>
              <a:rPr sz="1300" spc="-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Chaque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groupe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est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constitué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de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10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stagiaires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lang="fr-FR" sz="1300" spc="-10" dirty="0">
                <a:latin typeface="Calibri Light"/>
                <a:cs typeface="Calibri Light"/>
              </a:rPr>
              <a:t>maximum</a:t>
            </a:r>
            <a:r>
              <a:rPr sz="1300" spc="-10" dirty="0">
                <a:latin typeface="Calibri Light"/>
                <a:cs typeface="Calibri Light"/>
              </a:rPr>
              <a:t>.</a:t>
            </a:r>
            <a:endParaRPr sz="13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300" dirty="0">
                <a:latin typeface="Calibri Light"/>
                <a:cs typeface="Calibri Light"/>
              </a:rPr>
              <a:t>La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première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séance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de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travail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est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toujours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consacrée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à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la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mise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en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place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du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cadre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du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déroulement</a:t>
            </a:r>
            <a:r>
              <a:rPr sz="1300" spc="1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de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la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formation </a:t>
            </a:r>
            <a:r>
              <a:rPr sz="1300" spc="-50" dirty="0">
                <a:latin typeface="Calibri Light"/>
                <a:cs typeface="Calibri Light"/>
              </a:rPr>
              <a:t>:</a:t>
            </a:r>
            <a:endParaRPr sz="1300" dirty="0">
              <a:latin typeface="Calibri Light"/>
              <a:cs typeface="Calibri Light"/>
            </a:endParaRPr>
          </a:p>
          <a:p>
            <a:pPr marL="94615" indent="-81915">
              <a:lnSpc>
                <a:spcPct val="100000"/>
              </a:lnSpc>
              <a:spcBef>
                <a:spcPts val="940"/>
              </a:spcBef>
              <a:buChar char="-"/>
              <a:tabLst>
                <a:tab pos="94615" algn="l"/>
              </a:tabLst>
            </a:pPr>
            <a:r>
              <a:rPr sz="1300" dirty="0">
                <a:latin typeface="Calibri Light"/>
                <a:cs typeface="Calibri Light"/>
              </a:rPr>
              <a:t>Les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attentes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des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structures</a:t>
            </a:r>
            <a:endParaRPr sz="1300" dirty="0">
              <a:latin typeface="Calibri Light"/>
              <a:cs typeface="Calibri Light"/>
            </a:endParaRPr>
          </a:p>
          <a:p>
            <a:pPr marL="94615" indent="-81915">
              <a:lnSpc>
                <a:spcPct val="100000"/>
              </a:lnSpc>
              <a:spcBef>
                <a:spcPts val="950"/>
              </a:spcBef>
              <a:buChar char="-"/>
              <a:tabLst>
                <a:tab pos="94615" algn="l"/>
              </a:tabLst>
            </a:pPr>
            <a:r>
              <a:rPr sz="1300" dirty="0">
                <a:latin typeface="Calibri Light"/>
                <a:cs typeface="Calibri Light"/>
              </a:rPr>
              <a:t>Les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objectifs </a:t>
            </a:r>
            <a:r>
              <a:rPr sz="1300" dirty="0">
                <a:latin typeface="Calibri Light"/>
                <a:cs typeface="Calibri Light"/>
              </a:rPr>
              <a:t>généraux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de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la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formation</a:t>
            </a:r>
            <a:endParaRPr sz="1300" dirty="0">
              <a:latin typeface="Calibri Light"/>
              <a:cs typeface="Calibri Light"/>
            </a:endParaRPr>
          </a:p>
          <a:p>
            <a:pPr marL="94615" indent="-81915">
              <a:lnSpc>
                <a:spcPct val="100000"/>
              </a:lnSpc>
              <a:spcBef>
                <a:spcPts val="935"/>
              </a:spcBef>
              <a:buChar char="-"/>
              <a:tabLst>
                <a:tab pos="94615" algn="l"/>
              </a:tabLst>
            </a:pPr>
            <a:r>
              <a:rPr sz="1300" dirty="0">
                <a:latin typeface="Calibri Light"/>
                <a:cs typeface="Calibri Light"/>
              </a:rPr>
              <a:t>Les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attentes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des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participants</a:t>
            </a:r>
            <a:endParaRPr sz="13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3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1300" dirty="0">
              <a:latin typeface="Calibri Light"/>
              <a:cs typeface="Calibri Light"/>
            </a:endParaRPr>
          </a:p>
          <a:p>
            <a:pPr marL="12700" marR="113664">
              <a:lnSpc>
                <a:spcPct val="109200"/>
              </a:lnSpc>
            </a:pPr>
            <a:r>
              <a:rPr sz="1300" spc="-10" dirty="0">
                <a:latin typeface="Calibri Light"/>
                <a:cs typeface="Calibri Light"/>
              </a:rPr>
              <a:t>L’intervenant </a:t>
            </a:r>
            <a:r>
              <a:rPr sz="1300" dirty="0">
                <a:latin typeface="Calibri Light"/>
                <a:cs typeface="Calibri Light"/>
              </a:rPr>
              <a:t>veille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à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faciliter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la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parole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et</a:t>
            </a:r>
            <a:r>
              <a:rPr sz="1300" spc="-1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la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circularité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des</a:t>
            </a:r>
            <a:r>
              <a:rPr sz="1300" spc="-1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échanges</a:t>
            </a:r>
            <a:r>
              <a:rPr sz="1300" spc="-1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afin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de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favoriser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une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dynamique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de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réflexion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mutuelle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et</a:t>
            </a:r>
            <a:r>
              <a:rPr sz="1300" spc="-10" dirty="0">
                <a:latin typeface="Calibri Light"/>
                <a:cs typeface="Calibri Light"/>
              </a:rPr>
              <a:t> </a:t>
            </a:r>
            <a:r>
              <a:rPr sz="1300" spc="-25" dirty="0">
                <a:latin typeface="Calibri Light"/>
                <a:cs typeface="Calibri Light"/>
              </a:rPr>
              <a:t>de </a:t>
            </a:r>
            <a:r>
              <a:rPr sz="1300" spc="-10" dirty="0">
                <a:latin typeface="Calibri Light"/>
                <a:cs typeface="Calibri Light"/>
              </a:rPr>
              <a:t>coopération.</a:t>
            </a:r>
            <a:endParaRPr sz="1300" dirty="0">
              <a:latin typeface="Calibri Light"/>
              <a:cs typeface="Calibri Light"/>
            </a:endParaRPr>
          </a:p>
          <a:p>
            <a:pPr marL="12700" marR="324485">
              <a:lnSpc>
                <a:spcPct val="110100"/>
              </a:lnSpc>
              <a:spcBef>
                <a:spcPts val="805"/>
              </a:spcBef>
            </a:pPr>
            <a:r>
              <a:rPr sz="1300" dirty="0">
                <a:latin typeface="Calibri Light"/>
                <a:cs typeface="Calibri Light"/>
              </a:rPr>
              <a:t>Le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processus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pédagogique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se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déploie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selon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des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approches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croisées</a:t>
            </a:r>
            <a:r>
              <a:rPr sz="1300" spc="-1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à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partir</a:t>
            </a:r>
            <a:r>
              <a:rPr sz="1300" spc="-3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de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la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sociologie,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de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la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psychologie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sociale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et</a:t>
            </a:r>
            <a:r>
              <a:rPr sz="1300" spc="-1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de</a:t>
            </a:r>
            <a:r>
              <a:rPr sz="1300" spc="-25" dirty="0">
                <a:latin typeface="Calibri Light"/>
                <a:cs typeface="Calibri Light"/>
              </a:rPr>
              <a:t> la </a:t>
            </a:r>
            <a:r>
              <a:rPr sz="1300" spc="-10" dirty="0">
                <a:latin typeface="Calibri Light"/>
                <a:cs typeface="Calibri Light"/>
              </a:rPr>
              <a:t>systémie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pour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penser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les</a:t>
            </a:r>
            <a:r>
              <a:rPr sz="1300" spc="-1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situations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complexes </a:t>
            </a:r>
            <a:r>
              <a:rPr sz="1300" dirty="0">
                <a:latin typeface="Calibri Light"/>
                <a:cs typeface="Calibri Light"/>
              </a:rPr>
              <a:t>de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travail.</a:t>
            </a:r>
            <a:endParaRPr sz="1300" dirty="0">
              <a:latin typeface="Calibri Light"/>
              <a:cs typeface="Calibri Light"/>
            </a:endParaRPr>
          </a:p>
          <a:p>
            <a:pPr marL="12700" marR="5080">
              <a:lnSpc>
                <a:spcPts val="1580"/>
              </a:lnSpc>
              <a:spcBef>
                <a:spcPts val="65"/>
              </a:spcBef>
            </a:pPr>
            <a:r>
              <a:rPr sz="1300" dirty="0">
                <a:latin typeface="Calibri Light"/>
                <a:cs typeface="Calibri Light"/>
              </a:rPr>
              <a:t>La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démarche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systémique, </a:t>
            </a:r>
            <a:r>
              <a:rPr sz="1300" dirty="0">
                <a:latin typeface="Calibri Light"/>
                <a:cs typeface="Calibri Light"/>
              </a:rPr>
              <a:t>par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son</a:t>
            </a:r>
            <a:r>
              <a:rPr sz="1300" spc="-1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approche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d’ensemble,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s’appuie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sur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les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compétences</a:t>
            </a:r>
            <a:r>
              <a:rPr sz="1300" spc="-1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et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ressources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des</a:t>
            </a:r>
            <a:r>
              <a:rPr sz="1300" spc="-1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participants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et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les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amène </a:t>
            </a:r>
            <a:r>
              <a:rPr sz="1300" dirty="0">
                <a:latin typeface="Calibri Light"/>
                <a:cs typeface="Calibri Light"/>
              </a:rPr>
              <a:t>à</a:t>
            </a:r>
            <a:r>
              <a:rPr sz="1300" spc="-3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porter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un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regard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global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sur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les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situations</a:t>
            </a:r>
            <a:r>
              <a:rPr sz="1300" spc="-1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en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prenant </a:t>
            </a:r>
            <a:r>
              <a:rPr sz="1300" dirty="0">
                <a:latin typeface="Calibri Light"/>
                <a:cs typeface="Calibri Light"/>
              </a:rPr>
              <a:t>en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compte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le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contexte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dans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lequel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elles</a:t>
            </a:r>
            <a:r>
              <a:rPr sz="1300" spc="-10" dirty="0">
                <a:latin typeface="Calibri Light"/>
                <a:cs typeface="Calibri Light"/>
              </a:rPr>
              <a:t> s’inscrivent.</a:t>
            </a:r>
            <a:endParaRPr sz="13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765" cy="7560945"/>
            <a:chOff x="0" y="0"/>
            <a:chExt cx="10692765" cy="7560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383" cy="75605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9367" y="515366"/>
              <a:ext cx="7221728" cy="65227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44954" y="1316481"/>
            <a:ext cx="6740145" cy="34547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400" dirty="0">
                <a:latin typeface="Calibri Light"/>
                <a:cs typeface="Calibri Light"/>
              </a:rPr>
              <a:t>2</a:t>
            </a:r>
            <a:r>
              <a:rPr sz="140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thématiques</a:t>
            </a:r>
            <a:r>
              <a:rPr sz="1400" spc="-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abordées</a:t>
            </a:r>
            <a:r>
              <a:rPr sz="1400" spc="5" dirty="0">
                <a:latin typeface="Calibri Light"/>
                <a:cs typeface="Calibri Light"/>
              </a:rPr>
              <a:t> </a:t>
            </a:r>
            <a:r>
              <a:rPr sz="1400" spc="-50" dirty="0">
                <a:latin typeface="Calibri Light"/>
                <a:cs typeface="Calibri Light"/>
              </a:rPr>
              <a:t>:</a:t>
            </a:r>
            <a:endParaRPr sz="14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lang="fr-FR" sz="1600" dirty="0">
                <a:solidFill>
                  <a:srgbClr val="C00000"/>
                </a:solidFill>
                <a:latin typeface="Calibri Light"/>
                <a:cs typeface="Calibri Light"/>
              </a:rPr>
              <a:t>La notion de Communication Non Violente (CNV)</a:t>
            </a:r>
            <a:r>
              <a:rPr sz="1600" spc="-10" dirty="0">
                <a:solidFill>
                  <a:srgbClr val="C00000"/>
                </a:solidFill>
                <a:latin typeface="Calibri Light"/>
                <a:cs typeface="Calibri Light"/>
              </a:rPr>
              <a:t>.</a:t>
            </a:r>
            <a:endParaRPr sz="16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endParaRPr lang="fr-FR" sz="1400" spc="-2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fr-FR" sz="1400" spc="-20" dirty="0">
                <a:latin typeface="Calibri Light"/>
                <a:cs typeface="Calibri Light"/>
              </a:rPr>
              <a:t>Contenu:</a:t>
            </a:r>
          </a:p>
          <a:p>
            <a:pPr marL="184150" indent="-171450">
              <a:lnSpc>
                <a:spcPct val="100000"/>
              </a:lnSpc>
              <a:spcBef>
                <a:spcPts val="30"/>
              </a:spcBef>
              <a:buFont typeface="Arial" panose="020B0604020202020204" pitchFamily="34" charset="0"/>
              <a:buChar char="•"/>
            </a:pPr>
            <a:r>
              <a:rPr lang="fr-FR" sz="1400" spc="-20" dirty="0">
                <a:latin typeface="Calibri Light"/>
                <a:cs typeface="Calibri Light"/>
              </a:rPr>
              <a:t>Définition</a:t>
            </a:r>
          </a:p>
          <a:p>
            <a:pPr marL="184150" indent="-171450">
              <a:lnSpc>
                <a:spcPct val="100000"/>
              </a:lnSpc>
              <a:spcBef>
                <a:spcPts val="30"/>
              </a:spcBef>
              <a:buFont typeface="Arial" panose="020B0604020202020204" pitchFamily="34" charset="0"/>
              <a:buChar char="•"/>
            </a:pPr>
            <a:r>
              <a:rPr lang="fr-FR" sz="1400" spc="-20" dirty="0">
                <a:latin typeface="Calibri Light"/>
                <a:cs typeface="Calibri Light"/>
              </a:rPr>
              <a:t>Origine de la CNV</a:t>
            </a:r>
          </a:p>
          <a:p>
            <a:pPr marL="184150" indent="-171450">
              <a:lnSpc>
                <a:spcPct val="100000"/>
              </a:lnSpc>
              <a:spcBef>
                <a:spcPts val="30"/>
              </a:spcBef>
              <a:buFont typeface="Arial" panose="020B0604020202020204" pitchFamily="34" charset="0"/>
              <a:buChar char="•"/>
            </a:pPr>
            <a:r>
              <a:rPr lang="fr-FR" sz="1400" spc="-20" dirty="0">
                <a:latin typeface="Calibri Light"/>
                <a:cs typeface="Calibri Light"/>
              </a:rPr>
              <a:t>Les composantes de la CNV: observation; sentiment; besoin; demande</a:t>
            </a: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endParaRPr lang="fr-FR" sz="1400" spc="-2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fr-FR" sz="1400" spc="-20" dirty="0">
                <a:latin typeface="Calibri Light"/>
                <a:cs typeface="Calibri Light"/>
              </a:rPr>
              <a:t>Moyens et support: PPT, exercices de mise en situation issu du livre de Marshall B. Rosenberg « Les mots sont des fenêtres (ou bien des murs) ».</a:t>
            </a: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endParaRPr lang="fr-FR" sz="1400" spc="-2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fr-FR" sz="1400" spc="-20" dirty="0">
                <a:latin typeface="Calibri Light"/>
                <a:cs typeface="Calibri Light"/>
              </a:rPr>
              <a:t>Objectifs à l’issu de la formation:</a:t>
            </a:r>
          </a:p>
          <a:p>
            <a:pPr marL="184150" indent="-171450">
              <a:lnSpc>
                <a:spcPct val="100000"/>
              </a:lnSpc>
              <a:spcBef>
                <a:spcPts val="30"/>
              </a:spcBef>
              <a:buFont typeface="Arial" panose="020B0604020202020204" pitchFamily="34" charset="0"/>
              <a:buChar char="•"/>
            </a:pPr>
            <a:r>
              <a:rPr lang="fr-FR" sz="1400" spc="-20" dirty="0">
                <a:latin typeface="Calibri Light"/>
                <a:cs typeface="Calibri Light"/>
              </a:rPr>
              <a:t>Être plus à l’écoute de soi et de l’autre </a:t>
            </a:r>
          </a:p>
          <a:p>
            <a:pPr marL="184150" indent="-171450">
              <a:lnSpc>
                <a:spcPct val="100000"/>
              </a:lnSpc>
              <a:spcBef>
                <a:spcPts val="30"/>
              </a:spcBef>
              <a:buFont typeface="Arial" panose="020B0604020202020204" pitchFamily="34" charset="0"/>
              <a:buChar char="•"/>
            </a:pPr>
            <a:r>
              <a:rPr lang="fr-FR" sz="1400" spc="-20" dirty="0">
                <a:latin typeface="Calibri Light"/>
                <a:cs typeface="Calibri Light"/>
              </a:rPr>
              <a:t>Identifier ses besoins et les formuler de manière bienveillante</a:t>
            </a:r>
          </a:p>
          <a:p>
            <a:pPr marL="184150" indent="-171450">
              <a:lnSpc>
                <a:spcPct val="100000"/>
              </a:lnSpc>
              <a:spcBef>
                <a:spcPts val="30"/>
              </a:spcBef>
              <a:buFont typeface="Arial" panose="020B0604020202020204" pitchFamily="34" charset="0"/>
              <a:buChar char="•"/>
            </a:pPr>
            <a:r>
              <a:rPr lang="fr-FR" sz="1400" spc="-20" dirty="0">
                <a:latin typeface="Calibri Light"/>
                <a:cs typeface="Calibri Light"/>
              </a:rPr>
              <a:t>Formuler une demande/recevoir une critique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765" cy="7560945"/>
            <a:chOff x="0" y="0"/>
            <a:chExt cx="10692765" cy="7560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383" cy="75605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9367" y="515366"/>
              <a:ext cx="7221728" cy="65227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22300" y="1316481"/>
            <a:ext cx="7048245" cy="52142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2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fr-FR" sz="1600" spc="-10" dirty="0">
                <a:solidFill>
                  <a:srgbClr val="C00000"/>
                </a:solidFill>
                <a:latin typeface="Calibri Light"/>
                <a:cs typeface="Calibri Light"/>
              </a:rPr>
              <a:t>Le stress et les émotions au travail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fr-FR" sz="1600" spc="-10" dirty="0">
              <a:solidFill>
                <a:srgbClr val="C00000"/>
              </a:solidFill>
              <a:latin typeface="Calibri Light"/>
              <a:cs typeface="Calibri Light"/>
            </a:endParaRPr>
          </a:p>
          <a:p>
            <a:pPr marL="12700">
              <a:spcBef>
                <a:spcPts val="30"/>
              </a:spcBef>
            </a:pPr>
            <a:r>
              <a:rPr lang="fr-FR" sz="1400" spc="-20" dirty="0">
                <a:latin typeface="Calibri Light"/>
                <a:cs typeface="Calibri Light"/>
              </a:rPr>
              <a:t>Contenu:</a:t>
            </a:r>
          </a:p>
          <a:p>
            <a:pPr marL="184150" indent="-171450">
              <a:spcBef>
                <a:spcPts val="30"/>
              </a:spcBef>
              <a:buFontTx/>
              <a:buChar char="-"/>
            </a:pPr>
            <a:r>
              <a:rPr lang="fr-FR" sz="1400" spc="-20" dirty="0">
                <a:latin typeface="Calibri Light"/>
                <a:cs typeface="Calibri Light"/>
              </a:rPr>
              <a:t>Définition du stress </a:t>
            </a:r>
          </a:p>
          <a:p>
            <a:pPr marL="184150" indent="-171450">
              <a:spcBef>
                <a:spcPts val="30"/>
              </a:spcBef>
              <a:buFontTx/>
              <a:buChar char="-"/>
            </a:pPr>
            <a:r>
              <a:rPr lang="fr-FR" sz="1400" spc="-20" dirty="0">
                <a:latin typeface="Calibri Light"/>
                <a:cs typeface="Calibri Light"/>
              </a:rPr>
              <a:t>Les catégories de stress </a:t>
            </a:r>
          </a:p>
          <a:p>
            <a:pPr marL="184150" indent="-171450">
              <a:spcBef>
                <a:spcPts val="30"/>
              </a:spcBef>
              <a:buFontTx/>
              <a:buChar char="-"/>
            </a:pPr>
            <a:r>
              <a:rPr lang="fr-FR" sz="1400" spc="-20" dirty="0">
                <a:latin typeface="Calibri Light"/>
                <a:cs typeface="Calibri Light"/>
              </a:rPr>
              <a:t>Distinction stress et Burn-out </a:t>
            </a:r>
          </a:p>
          <a:p>
            <a:pPr marL="184150" indent="-171450">
              <a:spcBef>
                <a:spcPts val="30"/>
              </a:spcBef>
              <a:buFontTx/>
              <a:buChar char="-"/>
            </a:pPr>
            <a:r>
              <a:rPr lang="fr-FR" sz="1400" spc="-20" dirty="0">
                <a:latin typeface="Calibri Light"/>
                <a:cs typeface="Calibri Light"/>
              </a:rPr>
              <a:t>L’historique concernant les émotions au travail</a:t>
            </a:r>
          </a:p>
          <a:p>
            <a:pPr marL="184150" indent="-171450">
              <a:spcBef>
                <a:spcPts val="30"/>
              </a:spcBef>
              <a:buFontTx/>
              <a:buChar char="-"/>
            </a:pPr>
            <a:r>
              <a:rPr lang="fr-FR" sz="1400" spc="-20" dirty="0">
                <a:latin typeface="Calibri Light"/>
                <a:cs typeface="Calibri Light"/>
              </a:rPr>
              <a:t>L’intérêt de les prendre en considération</a:t>
            </a:r>
          </a:p>
          <a:p>
            <a:pPr marL="184150" indent="-171450">
              <a:spcBef>
                <a:spcPts val="30"/>
              </a:spcBef>
              <a:buFontTx/>
              <a:buChar char="-"/>
            </a:pPr>
            <a:r>
              <a:rPr lang="fr-FR" sz="1400" spc="-20" dirty="0">
                <a:latin typeface="Calibri Light"/>
                <a:cs typeface="Calibri Light"/>
              </a:rPr>
              <a:t>Les émotions: définitions</a:t>
            </a:r>
          </a:p>
          <a:p>
            <a:pPr marL="184150" indent="-171450">
              <a:spcBef>
                <a:spcPts val="30"/>
              </a:spcBef>
              <a:buFontTx/>
              <a:buChar char="-"/>
            </a:pPr>
            <a:r>
              <a:rPr lang="fr-FR" sz="1400" spc="-20" dirty="0">
                <a:latin typeface="Calibri Light"/>
                <a:cs typeface="Calibri Light"/>
              </a:rPr>
              <a:t>Les émotions comme outils de travail </a:t>
            </a:r>
          </a:p>
          <a:p>
            <a:pPr marL="184150" indent="-171450">
              <a:spcBef>
                <a:spcPts val="30"/>
              </a:spcBef>
              <a:buFontTx/>
              <a:buChar char="-"/>
            </a:pPr>
            <a:endParaRPr lang="fr-FR" sz="1400" spc="-20" dirty="0">
              <a:latin typeface="Calibri Light"/>
              <a:cs typeface="Calibri Light"/>
            </a:endParaRPr>
          </a:p>
          <a:p>
            <a:pPr marL="12700">
              <a:spcBef>
                <a:spcPts val="30"/>
              </a:spcBef>
            </a:pPr>
            <a:r>
              <a:rPr lang="fr-FR" sz="1400" spc="-20" dirty="0">
                <a:latin typeface="Calibri Light"/>
                <a:cs typeface="Calibri Light"/>
              </a:rPr>
              <a:t>Moyen et support: PPT</a:t>
            </a:r>
          </a:p>
          <a:p>
            <a:pPr marL="12700">
              <a:spcBef>
                <a:spcPts val="30"/>
              </a:spcBef>
            </a:pPr>
            <a:endParaRPr lang="fr-FR" sz="1400" spc="-20" dirty="0">
              <a:latin typeface="Calibri Light"/>
              <a:cs typeface="Calibri Light"/>
            </a:endParaRPr>
          </a:p>
          <a:p>
            <a:pPr marL="12700">
              <a:spcBef>
                <a:spcPts val="30"/>
              </a:spcBef>
            </a:pPr>
            <a:r>
              <a:rPr lang="fr-FR" sz="1400" spc="-20" dirty="0">
                <a:latin typeface="Calibri Light"/>
                <a:cs typeface="Calibri Light"/>
              </a:rPr>
              <a:t> Objectifs à l’issu de la formation: </a:t>
            </a:r>
          </a:p>
          <a:p>
            <a:pPr marL="298450" indent="-285750">
              <a:spcBef>
                <a:spcPts val="30"/>
              </a:spcBef>
              <a:buFontTx/>
              <a:buChar char="-"/>
            </a:pPr>
            <a:r>
              <a:rPr lang="fr-FR" sz="1400" spc="-20" dirty="0">
                <a:latin typeface="Calibri Light"/>
                <a:cs typeface="Calibri Light"/>
              </a:rPr>
              <a:t>Prendre du recul dans les situations de stress</a:t>
            </a:r>
          </a:p>
          <a:p>
            <a:pPr marL="298450" indent="-285750">
              <a:spcBef>
                <a:spcPts val="30"/>
              </a:spcBef>
              <a:buFontTx/>
              <a:buChar char="-"/>
            </a:pPr>
            <a:r>
              <a:rPr lang="fr-FR" sz="1400" spc="-20" dirty="0">
                <a:latin typeface="Calibri Light"/>
                <a:cs typeface="Calibri Light"/>
              </a:rPr>
              <a:t>Réguler ses émotions</a:t>
            </a:r>
          </a:p>
          <a:p>
            <a:pPr marL="298450" indent="-285750">
              <a:spcBef>
                <a:spcPts val="30"/>
              </a:spcBef>
              <a:buFontTx/>
              <a:buChar char="-"/>
            </a:pPr>
            <a:r>
              <a:rPr lang="fr-FR" sz="1400" spc="-20" dirty="0">
                <a:latin typeface="Calibri Light"/>
                <a:cs typeface="Calibri Light"/>
              </a:rPr>
              <a:t>Communiquer ses besoins de manière non violente</a:t>
            </a:r>
          </a:p>
          <a:p>
            <a:pPr marL="12700" algn="just">
              <a:spcBef>
                <a:spcPts val="30"/>
              </a:spcBef>
            </a:pPr>
            <a:endParaRPr sz="1400" spc="-20" dirty="0">
              <a:latin typeface="Calibri Light"/>
              <a:cs typeface="Calibri Light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endParaRPr sz="1400" dirty="0">
              <a:latin typeface="Calibri Light"/>
              <a:cs typeface="Calibri Light"/>
            </a:endParaRPr>
          </a:p>
          <a:p>
            <a:pPr marL="12700" algn="just">
              <a:lnSpc>
                <a:spcPct val="100000"/>
              </a:lnSpc>
            </a:pPr>
            <a:r>
              <a:rPr sz="1400" dirty="0">
                <a:latin typeface="Calibri Light"/>
                <a:cs typeface="Calibri Light"/>
              </a:rPr>
              <a:t>Un</a:t>
            </a:r>
            <a:r>
              <a:rPr sz="1400" spc="-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questionnaire</a:t>
            </a:r>
            <a:r>
              <a:rPr sz="1400" dirty="0">
                <a:latin typeface="Calibri Light"/>
                <a:cs typeface="Calibri Light"/>
              </a:rPr>
              <a:t> bilan est</a:t>
            </a:r>
            <a:r>
              <a:rPr sz="1400" spc="-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envoyé</a:t>
            </a:r>
            <a:r>
              <a:rPr sz="1400" spc="-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à</a:t>
            </a:r>
            <a:r>
              <a:rPr sz="1400" spc="-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chaque</a:t>
            </a:r>
            <a:r>
              <a:rPr sz="1400" spc="-10" dirty="0">
                <a:latin typeface="Calibri Light"/>
                <a:cs typeface="Calibri Light"/>
              </a:rPr>
              <a:t> participant.</a:t>
            </a:r>
            <a:endParaRPr lang="fr-FR" sz="1400" spc="-10" dirty="0">
              <a:latin typeface="Calibri Light"/>
              <a:cs typeface="Calibri Light"/>
            </a:endParaRPr>
          </a:p>
          <a:p>
            <a:pPr marL="12700" algn="just">
              <a:lnSpc>
                <a:spcPct val="100000"/>
              </a:lnSpc>
            </a:pPr>
            <a:r>
              <a:rPr lang="fr-FR" sz="1400" spc="-10" dirty="0">
                <a:latin typeface="Calibri Light"/>
                <a:cs typeface="Calibri Light"/>
              </a:rPr>
              <a:t>Un échange avec les référents de structure sera effectué à l’issu de la formation dans le but d’obtenir les retours des structures concernées et éventuellement envisager une suite à la formation.</a:t>
            </a:r>
            <a:endParaRPr sz="14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505805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5603" y="1167130"/>
            <a:ext cx="8668385" cy="240220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33679" marR="5080" indent="-221615">
              <a:lnSpc>
                <a:spcPct val="101899"/>
              </a:lnSpc>
              <a:spcBef>
                <a:spcPts val="60"/>
              </a:spcBef>
              <a:buChar char="-"/>
              <a:tabLst>
                <a:tab pos="241300" algn="l"/>
              </a:tabLst>
            </a:pPr>
            <a:r>
              <a:rPr sz="1600" dirty="0">
                <a:latin typeface="Calibri Light"/>
                <a:cs typeface="Calibri Light"/>
              </a:rPr>
              <a:t>La</a:t>
            </a:r>
            <a:r>
              <a:rPr sz="1600" spc="-10" dirty="0">
                <a:latin typeface="Calibri Light"/>
                <a:cs typeface="Calibri Light"/>
              </a:rPr>
              <a:t> responsabilité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pédagogique</a:t>
            </a:r>
            <a:r>
              <a:rPr sz="1600" spc="-2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et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spc="-20" dirty="0">
                <a:latin typeface="Calibri Light"/>
                <a:cs typeface="Calibri Light"/>
              </a:rPr>
              <a:t>l’animation </a:t>
            </a:r>
            <a:r>
              <a:rPr sz="1600" dirty="0">
                <a:latin typeface="Calibri Light"/>
                <a:cs typeface="Calibri Light"/>
              </a:rPr>
              <a:t>de</a:t>
            </a:r>
            <a:r>
              <a:rPr sz="1600" spc="-2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cette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action</a:t>
            </a:r>
            <a:r>
              <a:rPr sz="1600" spc="-2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de</a:t>
            </a:r>
            <a:r>
              <a:rPr sz="1600" spc="-10" dirty="0">
                <a:latin typeface="Calibri Light"/>
                <a:cs typeface="Calibri Light"/>
              </a:rPr>
              <a:t> formation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relève</a:t>
            </a:r>
            <a:r>
              <a:rPr sz="1600" spc="-2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de la</a:t>
            </a:r>
            <a:r>
              <a:rPr sz="1600" spc="2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responsabilité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spc="-25" dirty="0">
                <a:latin typeface="Calibri Light"/>
                <a:cs typeface="Calibri Light"/>
              </a:rPr>
              <a:t>de 	</a:t>
            </a:r>
            <a:r>
              <a:rPr sz="1600" spc="-10" dirty="0">
                <a:latin typeface="Calibri Light"/>
                <a:cs typeface="Calibri Light"/>
              </a:rPr>
              <a:t>l’intervenant </a:t>
            </a:r>
            <a:r>
              <a:rPr sz="1600" dirty="0">
                <a:latin typeface="Calibri Light"/>
                <a:cs typeface="Calibri Light"/>
              </a:rPr>
              <a:t>sous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le</a:t>
            </a:r>
            <a:r>
              <a:rPr sz="1600" spc="-2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contrôle</a:t>
            </a:r>
            <a:r>
              <a:rPr sz="1600" spc="-2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de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spc="-20" dirty="0">
                <a:latin typeface="Calibri Light"/>
                <a:cs typeface="Calibri Light"/>
              </a:rPr>
              <a:t>AIR.</a:t>
            </a:r>
            <a:endParaRPr sz="1600" dirty="0">
              <a:latin typeface="Calibri Light"/>
              <a:cs typeface="Calibri Light"/>
            </a:endParaRPr>
          </a:p>
          <a:p>
            <a:pPr marL="233679" indent="-220979">
              <a:lnSpc>
                <a:spcPct val="100000"/>
              </a:lnSpc>
              <a:spcBef>
                <a:spcPts val="1535"/>
              </a:spcBef>
              <a:buChar char="-"/>
              <a:tabLst>
                <a:tab pos="233679" algn="l"/>
              </a:tabLst>
            </a:pPr>
            <a:r>
              <a:rPr sz="1600" dirty="0">
                <a:latin typeface="Calibri Light"/>
                <a:cs typeface="Calibri Light"/>
              </a:rPr>
              <a:t>Une</a:t>
            </a:r>
            <a:r>
              <a:rPr sz="1600" spc="-5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feuille</a:t>
            </a:r>
            <a:r>
              <a:rPr sz="1600" spc="-4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de</a:t>
            </a:r>
            <a:r>
              <a:rPr sz="1600" spc="-4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présence</a:t>
            </a:r>
            <a:r>
              <a:rPr sz="1600" spc="-5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est</a:t>
            </a:r>
            <a:r>
              <a:rPr sz="1600" spc="-4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émargée</a:t>
            </a:r>
            <a:r>
              <a:rPr sz="1600" spc="-4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à</a:t>
            </a:r>
            <a:r>
              <a:rPr sz="1600" spc="-4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chaque</a:t>
            </a:r>
            <a:r>
              <a:rPr sz="1600" spc="-5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séance.</a:t>
            </a:r>
            <a:endParaRPr sz="16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05"/>
              </a:spcBef>
              <a:buFont typeface="Calibri Light"/>
              <a:buChar char="-"/>
            </a:pPr>
            <a:endParaRPr sz="1600" dirty="0">
              <a:latin typeface="Calibri Light"/>
              <a:cs typeface="Calibri Light"/>
            </a:endParaRPr>
          </a:p>
          <a:p>
            <a:pPr marL="233679" marR="583565" indent="-221615">
              <a:lnSpc>
                <a:spcPct val="101899"/>
              </a:lnSpc>
              <a:buChar char="-"/>
              <a:tabLst>
                <a:tab pos="241300" algn="l"/>
              </a:tabLst>
            </a:pPr>
            <a:r>
              <a:rPr sz="1600" dirty="0">
                <a:latin typeface="Calibri Light"/>
                <a:cs typeface="Calibri Light"/>
              </a:rPr>
              <a:t>Les</a:t>
            </a:r>
            <a:r>
              <a:rPr sz="1600" spc="-4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outils</a:t>
            </a:r>
            <a:r>
              <a:rPr sz="1600" spc="-4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et</a:t>
            </a:r>
            <a:r>
              <a:rPr sz="1600" spc="-4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documents</a:t>
            </a:r>
            <a:r>
              <a:rPr sz="1600" spc="-4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utilisés</a:t>
            </a:r>
            <a:r>
              <a:rPr sz="1600" spc="-3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lors</a:t>
            </a:r>
            <a:r>
              <a:rPr sz="1600" spc="-3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des</a:t>
            </a:r>
            <a:r>
              <a:rPr sz="1600" spc="-4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séances</a:t>
            </a:r>
            <a:r>
              <a:rPr sz="1600" spc="-4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de</a:t>
            </a:r>
            <a:r>
              <a:rPr sz="1600" spc="-4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travail</a:t>
            </a:r>
            <a:r>
              <a:rPr sz="1600" spc="-4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seront</a:t>
            </a:r>
            <a:r>
              <a:rPr sz="1600" spc="-4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transmis</a:t>
            </a:r>
            <a:r>
              <a:rPr sz="1600" spc="-4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par</a:t>
            </a:r>
            <a:r>
              <a:rPr sz="1600" spc="-3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mail</a:t>
            </a:r>
            <a:r>
              <a:rPr sz="1600" spc="-4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à</a:t>
            </a:r>
            <a:r>
              <a:rPr sz="1600" spc="-3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l’issue</a:t>
            </a:r>
            <a:r>
              <a:rPr sz="1600" spc="-3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de</a:t>
            </a:r>
            <a:r>
              <a:rPr sz="1600" spc="-40" dirty="0">
                <a:latin typeface="Calibri Light"/>
                <a:cs typeface="Calibri Light"/>
              </a:rPr>
              <a:t> </a:t>
            </a:r>
            <a:r>
              <a:rPr sz="1600" spc="-25" dirty="0">
                <a:latin typeface="Calibri Light"/>
                <a:cs typeface="Calibri Light"/>
              </a:rPr>
              <a:t>la 	</a:t>
            </a:r>
            <a:r>
              <a:rPr sz="1600" spc="-10" dirty="0">
                <a:latin typeface="Calibri Light"/>
                <a:cs typeface="Calibri Light"/>
              </a:rPr>
              <a:t>formation</a:t>
            </a:r>
            <a:endParaRPr sz="1600" dirty="0">
              <a:latin typeface="Calibri Light"/>
              <a:cs typeface="Calibri Light"/>
            </a:endParaRPr>
          </a:p>
          <a:p>
            <a:pPr marR="165100" algn="ctr">
              <a:lnSpc>
                <a:spcPct val="100000"/>
              </a:lnSpc>
              <a:spcBef>
                <a:spcPts val="1655"/>
              </a:spcBef>
            </a:pPr>
            <a:r>
              <a:rPr sz="1600" spc="-10" dirty="0">
                <a:latin typeface="Candara"/>
                <a:cs typeface="Candara"/>
              </a:rPr>
              <a:t>Lieux</a:t>
            </a:r>
            <a:r>
              <a:rPr sz="1600" spc="-60" dirty="0">
                <a:latin typeface="Candara"/>
                <a:cs typeface="Candara"/>
              </a:rPr>
              <a:t> </a:t>
            </a:r>
            <a:r>
              <a:rPr sz="1600" spc="-10" dirty="0">
                <a:latin typeface="Candara"/>
                <a:cs typeface="Candara"/>
              </a:rPr>
              <a:t>possibles</a:t>
            </a:r>
            <a:r>
              <a:rPr sz="1600" spc="-65" dirty="0">
                <a:latin typeface="Candara"/>
                <a:cs typeface="Candara"/>
              </a:rPr>
              <a:t> </a:t>
            </a:r>
            <a:r>
              <a:rPr sz="1600" spc="-50" dirty="0">
                <a:latin typeface="Candara"/>
                <a:cs typeface="Candara"/>
              </a:rPr>
              <a:t>:</a:t>
            </a:r>
            <a:endParaRPr sz="1600" dirty="0">
              <a:latin typeface="Candara"/>
              <a:cs typeface="Candara"/>
            </a:endParaRPr>
          </a:p>
          <a:p>
            <a:pPr marR="165735" algn="ctr">
              <a:lnSpc>
                <a:spcPct val="100000"/>
              </a:lnSpc>
              <a:spcBef>
                <a:spcPts val="195"/>
              </a:spcBef>
            </a:pPr>
            <a:r>
              <a:rPr sz="1200" dirty="0">
                <a:latin typeface="Candara"/>
                <a:cs typeface="Candara"/>
              </a:rPr>
              <a:t>(les</a:t>
            </a:r>
            <a:r>
              <a:rPr sz="1200" spc="-25" dirty="0">
                <a:latin typeface="Candara"/>
                <a:cs typeface="Candara"/>
              </a:rPr>
              <a:t> </a:t>
            </a:r>
            <a:r>
              <a:rPr sz="1200" spc="-20" dirty="0">
                <a:latin typeface="Candara"/>
                <a:cs typeface="Candara"/>
              </a:rPr>
              <a:t>horaires </a:t>
            </a:r>
            <a:r>
              <a:rPr sz="1200" dirty="0">
                <a:latin typeface="Candara"/>
                <a:cs typeface="Candara"/>
              </a:rPr>
              <a:t>et</a:t>
            </a:r>
            <a:r>
              <a:rPr sz="1200" spc="-25" dirty="0">
                <a:latin typeface="Candara"/>
                <a:cs typeface="Candara"/>
              </a:rPr>
              <a:t> </a:t>
            </a:r>
            <a:r>
              <a:rPr sz="1200" spc="-10" dirty="0">
                <a:latin typeface="Candara"/>
                <a:cs typeface="Candara"/>
              </a:rPr>
              <a:t>lieux</a:t>
            </a:r>
            <a:r>
              <a:rPr sz="1200" spc="-25" dirty="0">
                <a:latin typeface="Candara"/>
                <a:cs typeface="Candara"/>
              </a:rPr>
              <a:t> </a:t>
            </a:r>
            <a:r>
              <a:rPr sz="1200" dirty="0">
                <a:latin typeface="Candara"/>
                <a:cs typeface="Candara"/>
              </a:rPr>
              <a:t>de</a:t>
            </a:r>
            <a:r>
              <a:rPr sz="1200" spc="-25" dirty="0">
                <a:latin typeface="Candara"/>
                <a:cs typeface="Candara"/>
              </a:rPr>
              <a:t> </a:t>
            </a:r>
            <a:r>
              <a:rPr sz="1200" spc="-20" dirty="0">
                <a:latin typeface="Candara"/>
                <a:cs typeface="Candara"/>
              </a:rPr>
              <a:t>formation</a:t>
            </a:r>
            <a:r>
              <a:rPr sz="1200" spc="-30" dirty="0">
                <a:latin typeface="Candara"/>
                <a:cs typeface="Candara"/>
              </a:rPr>
              <a:t> </a:t>
            </a:r>
            <a:r>
              <a:rPr sz="1200" spc="-10" dirty="0">
                <a:latin typeface="Candara"/>
                <a:cs typeface="Candara"/>
              </a:rPr>
              <a:t>seront</a:t>
            </a:r>
            <a:r>
              <a:rPr sz="1200" spc="-30" dirty="0">
                <a:latin typeface="Candara"/>
                <a:cs typeface="Candara"/>
              </a:rPr>
              <a:t> </a:t>
            </a:r>
            <a:r>
              <a:rPr sz="1200" spc="-10" dirty="0">
                <a:latin typeface="Candara"/>
                <a:cs typeface="Candara"/>
              </a:rPr>
              <a:t>confirmés</a:t>
            </a:r>
            <a:r>
              <a:rPr sz="1200" spc="-25" dirty="0">
                <a:latin typeface="Candara"/>
                <a:cs typeface="Candara"/>
              </a:rPr>
              <a:t> </a:t>
            </a:r>
            <a:r>
              <a:rPr sz="1200" dirty="0">
                <a:latin typeface="Candara"/>
                <a:cs typeface="Candara"/>
              </a:rPr>
              <a:t>par</a:t>
            </a:r>
            <a:r>
              <a:rPr sz="1200" spc="-25" dirty="0">
                <a:latin typeface="Candara"/>
                <a:cs typeface="Candara"/>
              </a:rPr>
              <a:t> </a:t>
            </a:r>
            <a:r>
              <a:rPr sz="1200" dirty="0">
                <a:latin typeface="Candara"/>
                <a:cs typeface="Candara"/>
              </a:rPr>
              <a:t>la</a:t>
            </a:r>
            <a:r>
              <a:rPr sz="1200" spc="-5" dirty="0">
                <a:latin typeface="Candara"/>
                <a:cs typeface="Candara"/>
              </a:rPr>
              <a:t> </a:t>
            </a:r>
            <a:r>
              <a:rPr sz="1200" spc="-10" dirty="0">
                <a:latin typeface="Candara"/>
                <a:cs typeface="Candara"/>
              </a:rPr>
              <a:t>convocation</a:t>
            </a:r>
            <a:r>
              <a:rPr sz="1200" spc="-30" dirty="0">
                <a:latin typeface="Candara"/>
                <a:cs typeface="Candara"/>
              </a:rPr>
              <a:t> </a:t>
            </a:r>
            <a:r>
              <a:rPr sz="1200" spc="-10" dirty="0">
                <a:latin typeface="Candara"/>
                <a:cs typeface="Candara"/>
              </a:rPr>
              <a:t>envoyée</a:t>
            </a:r>
            <a:r>
              <a:rPr sz="1200" spc="-25" dirty="0">
                <a:latin typeface="Candara"/>
                <a:cs typeface="Candara"/>
              </a:rPr>
              <a:t> </a:t>
            </a:r>
            <a:r>
              <a:rPr sz="1200" dirty="0">
                <a:latin typeface="Candara"/>
                <a:cs typeface="Candara"/>
              </a:rPr>
              <a:t>par</a:t>
            </a:r>
            <a:r>
              <a:rPr sz="1200" spc="-25" dirty="0">
                <a:latin typeface="Candara"/>
                <a:cs typeface="Candara"/>
              </a:rPr>
              <a:t> </a:t>
            </a:r>
            <a:r>
              <a:rPr sz="1200" dirty="0">
                <a:latin typeface="Candara"/>
                <a:cs typeface="Candara"/>
              </a:rPr>
              <a:t>mail</a:t>
            </a:r>
            <a:r>
              <a:rPr sz="1200" spc="-20" dirty="0">
                <a:latin typeface="Candara"/>
                <a:cs typeface="Candara"/>
              </a:rPr>
              <a:t> </a:t>
            </a:r>
            <a:r>
              <a:rPr sz="1200" dirty="0">
                <a:latin typeface="Candara"/>
                <a:cs typeface="Candara"/>
              </a:rPr>
              <a:t>en</a:t>
            </a:r>
            <a:r>
              <a:rPr sz="1200" spc="-25" dirty="0">
                <a:latin typeface="Candara"/>
                <a:cs typeface="Candara"/>
              </a:rPr>
              <a:t> </a:t>
            </a:r>
            <a:r>
              <a:rPr sz="1200" spc="-10" dirty="0">
                <a:latin typeface="Candara"/>
                <a:cs typeface="Candara"/>
              </a:rPr>
              <a:t>amont)</a:t>
            </a:r>
            <a:endParaRPr sz="12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3675" y="3598151"/>
            <a:ext cx="6319267" cy="395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7010">
              <a:lnSpc>
                <a:spcPct val="108800"/>
              </a:lnSpc>
              <a:spcBef>
                <a:spcPts val="95"/>
              </a:spcBef>
            </a:pPr>
            <a:r>
              <a:rPr sz="2400" dirty="0">
                <a:latin typeface="Calibri Light"/>
                <a:cs typeface="Calibri Light"/>
              </a:rPr>
              <a:t>Salle</a:t>
            </a:r>
            <a:r>
              <a:rPr sz="2400" spc="-5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de</a:t>
            </a:r>
            <a:r>
              <a:rPr sz="2400" spc="-5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réunion</a:t>
            </a:r>
            <a:r>
              <a:rPr sz="2400" spc="-4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ELAN</a:t>
            </a:r>
            <a:r>
              <a:rPr sz="2400" spc="-4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EMPLOI</a:t>
            </a:r>
            <a:r>
              <a:rPr sz="2400" spc="-50" dirty="0">
                <a:latin typeface="Calibri Light"/>
                <a:cs typeface="Calibri Light"/>
              </a:rPr>
              <a:t> </a:t>
            </a:r>
            <a:r>
              <a:rPr sz="2400" spc="-35" dirty="0">
                <a:latin typeface="Calibri Light"/>
                <a:cs typeface="Calibri Light"/>
              </a:rPr>
              <a:t>LONS-</a:t>
            </a:r>
            <a:r>
              <a:rPr sz="2400" spc="-20" dirty="0">
                <a:latin typeface="Calibri Light"/>
                <a:cs typeface="Calibri Light"/>
              </a:rPr>
              <a:t>LE-</a:t>
            </a:r>
            <a:r>
              <a:rPr sz="2400" spc="-10" dirty="0">
                <a:latin typeface="Calibri Light"/>
                <a:cs typeface="Calibri Light"/>
              </a:rPr>
              <a:t>SAUNIER</a:t>
            </a:r>
            <a:endParaRPr sz="2400" dirty="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7354" y="4868545"/>
            <a:ext cx="1978787" cy="3627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160522" y="5230748"/>
            <a:ext cx="3965575" cy="2091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lang="fr-FR" sz="2000" dirty="0">
                <a:latin typeface="Calibri Light"/>
                <a:cs typeface="Calibri Light"/>
              </a:rPr>
              <a:t>Mélanie COMTE </a:t>
            </a:r>
            <a:r>
              <a:rPr sz="2000" spc="-10" dirty="0">
                <a:latin typeface="Calibri Light"/>
                <a:cs typeface="Calibri Light"/>
              </a:rPr>
              <a:t>(ARCHIPEL)</a:t>
            </a:r>
            <a:endParaRPr sz="20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980"/>
              </a:spcBef>
            </a:pPr>
            <a:endParaRPr sz="2000" dirty="0">
              <a:latin typeface="Calibri Light"/>
              <a:cs typeface="Calibri Light"/>
            </a:endParaRPr>
          </a:p>
          <a:p>
            <a:pPr marL="1270" algn="ctr">
              <a:lnSpc>
                <a:spcPct val="100000"/>
              </a:lnSpc>
            </a:pPr>
            <a:r>
              <a:rPr sz="2000" dirty="0">
                <a:latin typeface="Calibri Light"/>
                <a:cs typeface="Calibri Light"/>
              </a:rPr>
              <a:t>Contact</a:t>
            </a:r>
            <a:r>
              <a:rPr sz="2000" spc="-75" dirty="0">
                <a:latin typeface="Calibri Light"/>
                <a:cs typeface="Calibri Light"/>
              </a:rPr>
              <a:t> </a:t>
            </a:r>
            <a:r>
              <a:rPr sz="2000" spc="-50" dirty="0">
                <a:latin typeface="Calibri Light"/>
                <a:cs typeface="Calibri Light"/>
              </a:rPr>
              <a:t>:</a:t>
            </a:r>
            <a:endParaRPr sz="2000" dirty="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latin typeface="Calibri Light"/>
                <a:cs typeface="Calibri Light"/>
              </a:rPr>
              <a:t>Baptiste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DENIS</a:t>
            </a:r>
            <a:r>
              <a:rPr sz="2000" spc="-3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(AIR)</a:t>
            </a:r>
            <a:r>
              <a:rPr sz="2000" spc="-2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03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84</a:t>
            </a:r>
            <a:r>
              <a:rPr sz="2000" spc="-1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82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22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43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spc="-25" dirty="0">
                <a:latin typeface="Calibri Light"/>
                <a:cs typeface="Calibri Light"/>
              </a:rPr>
              <a:t>80</a:t>
            </a:r>
            <a:endParaRPr sz="2000" dirty="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1005"/>
              </a:spcBef>
            </a:pPr>
            <a:r>
              <a:rPr sz="2200" spc="-10" dirty="0">
                <a:latin typeface="Calibri Light"/>
                <a:cs typeface="Calibri Light"/>
                <a:hlinkClick r:id="rId3"/>
              </a:rPr>
              <a:t>ass.air@orange.fr</a:t>
            </a:r>
            <a:endParaRPr sz="22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546</Words>
  <Application>Microsoft Office PowerPoint</Application>
  <PresentationFormat>Personnalisé</PresentationFormat>
  <Paragraphs>67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Candara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Baptiste DENIS</dc:creator>
  <cp:lastModifiedBy>Baptiste DENIS</cp:lastModifiedBy>
  <cp:revision>18</cp:revision>
  <dcterms:created xsi:type="dcterms:W3CDTF">2024-09-03T09:37:02Z</dcterms:created>
  <dcterms:modified xsi:type="dcterms:W3CDTF">2025-01-07T10:31:16Z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2023-11-30T00:00:00Z</vt:filetime>
  </property>
  <property fmtid="{D5CDD505-2E9C-101B-9397-08002B2CF9AE}" pid="3" name="Creator">
    <vt:lpwstr>Microsoft® Word pour Microsoft 365</vt:lpwstr>
  </property>
  <property fmtid="{D5CDD505-2E9C-101B-9397-08002B2CF9AE}" pid="4" name="LastSaved">
    <vt:filetime>2024-09-03T00:00:00Z</vt:filetime>
  </property>
  <property fmtid="{D5CDD505-2E9C-101B-9397-08002B2CF9AE}" pid="5" name="Producer">
    <vt:lpwstr>Microsoft® Word pour Microsoft 365</vt:lpwstr>
  </property>
</Properties>
</file>